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Montserrat ExtraBold"/>
      <p:bold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53" roundtripDataSignature="AMtx7mj2vIKK9OsoG4BM7vlo/KEs9qiy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Italic.fntdata"/><Relationship Id="rId47" Type="http://schemas.openxmlformats.org/officeDocument/2006/relationships/font" Target="fonts/MontserratExtraBold-bold.fntdata"/><Relationship Id="rId49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748178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3748178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3.gif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go.dev/play/p/62z932IIdpN" TargetMode="External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go.dev/play/p/48tplcLr-_G" TargetMode="External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s://go.dev/play/p/BP6faHfUK5A" TargetMode="External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hyperlink" Target="https://go.dev/play/p/LIRDOTSRRk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3748178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37481783a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37481783a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37481783a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37481783a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37481783a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37481783a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37481783a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37481783a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37481783a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3748178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37481783a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9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09" name="Google Shape;20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1" name="Google Shape;211;p9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12" name="Google Shape;212;p9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Assíncronas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339375" y="1059450"/>
            <a:ext cx="4789500" cy="29454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Notify(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50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Print(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3970" y="1252270"/>
            <a:ext cx="2252225" cy="22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0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21" name="Google Shape;22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3" name="Google Shape;223;p10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4" name="Google Shape;224;p10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Assíncronas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0488" y="2120625"/>
            <a:ext cx="28479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 txBox="1"/>
          <p:nvPr/>
        </p:nvSpPr>
        <p:spPr>
          <a:xfrm>
            <a:off x="5685275" y="801400"/>
            <a:ext cx="277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eu sei que já finalizou?</a:t>
            </a:r>
            <a:endParaRPr b="0" i="0" sz="2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746850" y="1750350"/>
            <a:ext cx="277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termina primeiro?</a:t>
            </a:r>
            <a:endParaRPr b="0" i="0" sz="2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339375" y="1059450"/>
            <a:ext cx="4789500" cy="29454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Notify(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50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Print(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1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35" name="Google Shape;23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1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Google Shape;237;p11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8" name="Google Shape;238;p11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Assíncronas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339375" y="1059450"/>
            <a:ext cx="4789500" cy="35400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Notify(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50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Print(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time.Sleep(time.Second)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2351" y="1504521"/>
            <a:ext cx="2650674" cy="231279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642675" y="3390175"/>
            <a:ext cx="3861300" cy="66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48" name="Google Shape;24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0" name="Google Shape;250;p12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1" name="Google Shape;251;p12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Wait Groups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339375" y="1059450"/>
            <a:ext cx="4153200" cy="35400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wg := new(sync.WaitGroup)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wg.Add(3)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Notify(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Print(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wg.Wait() // wait group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4639600" y="1059450"/>
            <a:ext cx="4153200" cy="35400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Save(message </a:t>
            </a: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string,</a:t>
            </a:r>
            <a:endParaRPr b="1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wg *</a:t>
            </a:r>
            <a:r>
              <a:rPr b="1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WaitGroup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database.Save(message)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wg.Done() // finalizei!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4" name="Google Shape;254;p12"/>
          <p:cNvCxnSpPr/>
          <p:nvPr/>
        </p:nvCxnSpPr>
        <p:spPr>
          <a:xfrm flipH="1" rot="10800000">
            <a:off x="3526150" y="2287750"/>
            <a:ext cx="1495800" cy="44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p12"/>
          <p:cNvSpPr/>
          <p:nvPr/>
        </p:nvSpPr>
        <p:spPr>
          <a:xfrm>
            <a:off x="5047925" y="3103625"/>
            <a:ext cx="3286500" cy="52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62" name="Google Shape;26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4" name="Google Shape;2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676" y="1324846"/>
            <a:ext cx="2650675" cy="256231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3"/>
          <p:cNvSpPr/>
          <p:nvPr/>
        </p:nvSpPr>
        <p:spPr>
          <a:xfrm>
            <a:off x="339375" y="1059450"/>
            <a:ext cx="4153200" cy="35400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wg := new(sync.WaitGroup)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wg.Add(3)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Save(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Notify(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Print(</a:t>
            </a:r>
            <a:r>
              <a:rPr b="0" i="0" lang="pt-BR" sz="17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message, wg</a:t>
            </a: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wg.Wait() // wait group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7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6" name="Google Shape;266;p13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7" name="Google Shape;267;p13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Wait Groups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4"/>
          <p:cNvPicPr preferRelativeResize="0"/>
          <p:nvPr/>
        </p:nvPicPr>
        <p:blipFill rotWithShape="1">
          <a:blip r:embed="rId4">
            <a:alphaModFix/>
          </a:blip>
          <a:srcRect b="0" l="0" r="457" t="0"/>
          <a:stretch/>
        </p:blipFill>
        <p:spPr>
          <a:xfrm>
            <a:off x="862600" y="-12475"/>
            <a:ext cx="7384474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1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75" name="Google Shape;27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15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83" name="Google Shape;28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1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15"/>
          <p:cNvSpPr/>
          <p:nvPr/>
        </p:nvSpPr>
        <p:spPr>
          <a:xfrm>
            <a:off x="204325" y="928325"/>
            <a:ext cx="4605000" cy="37488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counter int64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increment() { 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counter++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i := 0; i &lt; 1000; i++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increment()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time.Sleep(time.Second)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println(counter) // 1000?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6" name="Google Shape;286;p15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7" name="Google Shape;287;p15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Race Condition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204325" y="4720950"/>
            <a:ext cx="42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Playground: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https://go.dev/play/p/62z932IIdpN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3098" y="1593100"/>
            <a:ext cx="3681600" cy="2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16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96" name="Google Shape;296;p16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Acesso Concorrente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1539600" y="1437650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pt-BR" sz="3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Leitura + Escrita</a:t>
            </a:r>
            <a:endParaRPr b="1" i="0" sz="3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1539600" y="2367338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pt-BR" sz="3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Escrita + Escrita</a:t>
            </a:r>
            <a:endParaRPr b="1" i="0" sz="3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1509875" y="3297025"/>
            <a:ext cx="475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pt-BR" sz="3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Leitura + Leitura</a:t>
            </a:r>
            <a:endParaRPr b="1" i="0" sz="3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350" y="1266475"/>
            <a:ext cx="885150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350" y="2309500"/>
            <a:ext cx="885150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2125" y="3297000"/>
            <a:ext cx="905600" cy="9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7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09" name="Google Shape;30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7"/>
          <p:cNvSpPr/>
          <p:nvPr/>
        </p:nvSpPr>
        <p:spPr>
          <a:xfrm>
            <a:off x="204325" y="928325"/>
            <a:ext cx="4605000" cy="37488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counter int64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increment() { 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atomic.AddInt64(&amp;counter, 1)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i := 0; i &lt; 1000; i++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increment()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time.Sleep(time.Second)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println(counter) // 1000! (Correto)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2" name="Google Shape;312;p17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13" name="Google Shape;313;p17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Package Atomic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204325" y="4720950"/>
            <a:ext cx="42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Playground: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https://go.dev/play/p/48tplcLr-_G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1500" y="882775"/>
            <a:ext cx="3325377" cy="37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/>
          <p:nvPr/>
        </p:nvSpPr>
        <p:spPr>
          <a:xfrm>
            <a:off x="283275" y="1690250"/>
            <a:ext cx="3616800" cy="7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8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23" name="Google Shape;32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1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18"/>
          <p:cNvSpPr/>
          <p:nvPr/>
        </p:nvSpPr>
        <p:spPr>
          <a:xfrm>
            <a:off x="204325" y="1457075"/>
            <a:ext cx="4605000" cy="27783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counter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int64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mutex sync.Mutex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increment() {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mutex.Lock()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defer</a:t>
            </a: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mutex.Unlock()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counter++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6" name="Google Shape;326;p18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27" name="Google Shape;327;p18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Mutex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204325" y="4720950"/>
            <a:ext cx="42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Playground: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https://go.dev/play/p/BP6faHfUK5A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1926" y="1457084"/>
            <a:ext cx="2650674" cy="2650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8"/>
          <p:cNvSpPr/>
          <p:nvPr/>
        </p:nvSpPr>
        <p:spPr>
          <a:xfrm>
            <a:off x="698425" y="2957900"/>
            <a:ext cx="2254500" cy="4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2"/>
          <p:cNvSpPr txBox="1"/>
          <p:nvPr/>
        </p:nvSpPr>
        <p:spPr>
          <a:xfrm>
            <a:off x="3666250" y="869100"/>
            <a:ext cx="47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Rodrigo Brito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4148040" y="33974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Mestre em Ciência da Computação - UFMG</a:t>
            </a:r>
            <a:endParaRPr b="0" i="0" sz="6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77" name="Google Shape;77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1" name="Google Shape;8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" name="Google Shape;83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84" name="Google Shape;8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5462" y="33634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6250" y="2671306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6250" y="2191653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4193049" y="2306932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https://github.com/rodrigo-brito</a:t>
            </a:r>
            <a:endParaRPr b="0" i="0" sz="7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4193001" y="2807575"/>
            <a:ext cx="332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https://www.linkedin.com/in/rodrigofbrito</a:t>
            </a:r>
            <a:endParaRPr b="0" i="0" sz="7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4148040" y="3790725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Engenheiro de Software Sênior -  Mercado Livre</a:t>
            </a:r>
            <a:endParaRPr b="0" i="0" sz="6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5462" y="3756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8">
            <a:alphaModFix/>
          </a:blip>
          <a:srcRect b="0" l="11260" r="22073" t="0"/>
          <a:stretch/>
        </p:blipFill>
        <p:spPr>
          <a:xfrm>
            <a:off x="603525" y="869100"/>
            <a:ext cx="2270100" cy="3405300"/>
          </a:xfrm>
          <a:prstGeom prst="roundRect">
            <a:avLst>
              <a:gd fmla="val 705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37" name="Google Shape;33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1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9" name="Google Shape;339;p19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0" name="Google Shape;340;p19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Mutex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1" name="Google Shape;3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4151" y="1729384"/>
            <a:ext cx="2650674" cy="26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850" y="2547451"/>
            <a:ext cx="1947149" cy="1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340125" y="2547451"/>
            <a:ext cx="1947149" cy="18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9"/>
          <p:cNvSpPr txBox="1"/>
          <p:nvPr/>
        </p:nvSpPr>
        <p:spPr>
          <a:xfrm>
            <a:off x="390550" y="2137325"/>
            <a:ext cx="20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 1</a:t>
            </a:r>
            <a:endParaRPr b="0" i="0" sz="21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6308400" y="2137325"/>
            <a:ext cx="20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 2</a:t>
            </a:r>
            <a:endParaRPr b="0" i="0" sz="21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0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52" name="Google Shape;35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8276" y="1381809"/>
            <a:ext cx="2650674" cy="26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900" y="1381802"/>
            <a:ext cx="2883800" cy="27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41250"/>
            <a:ext cx="9144001" cy="51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1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63" name="Google Shape;36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21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21"/>
          <p:cNvSpPr txBox="1"/>
          <p:nvPr/>
        </p:nvSpPr>
        <p:spPr>
          <a:xfrm>
            <a:off x="23400" y="1133125"/>
            <a:ext cx="909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Mutex            vs             Channel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66" name="Google Shape;366;p21"/>
          <p:cNvPicPr preferRelativeResize="0"/>
          <p:nvPr/>
        </p:nvPicPr>
        <p:blipFill rotWithShape="1">
          <a:blip r:embed="rId5">
            <a:alphaModFix/>
          </a:blip>
          <a:srcRect b="0" l="0" r="0" t="29517"/>
          <a:stretch/>
        </p:blipFill>
        <p:spPr>
          <a:xfrm>
            <a:off x="0" y="1777646"/>
            <a:ext cx="9144000" cy="2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73" name="Google Shape;37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" name="Google Shape;375;p22"/>
          <p:cNvPicPr preferRelativeResize="0"/>
          <p:nvPr/>
        </p:nvPicPr>
        <p:blipFill rotWithShape="1">
          <a:blip r:embed="rId5">
            <a:alphaModFix/>
          </a:blip>
          <a:srcRect b="-628" l="-630" r="629" t="22911"/>
          <a:stretch/>
        </p:blipFill>
        <p:spPr>
          <a:xfrm>
            <a:off x="713825" y="1616576"/>
            <a:ext cx="7716350" cy="29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2"/>
          <p:cNvSpPr txBox="1"/>
          <p:nvPr/>
        </p:nvSpPr>
        <p:spPr>
          <a:xfrm>
            <a:off x="1025275" y="1155475"/>
            <a:ext cx="20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 1</a:t>
            </a:r>
            <a:endParaRPr b="0" i="0" sz="21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6265400" y="1155475"/>
            <a:ext cx="20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 2</a:t>
            </a:r>
            <a:endParaRPr b="0" i="0" sz="21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84" name="Google Shape;38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23"/>
          <p:cNvSpPr/>
          <p:nvPr/>
        </p:nvSpPr>
        <p:spPr>
          <a:xfrm>
            <a:off x="204325" y="995675"/>
            <a:ext cx="4605000" cy="9132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// criar canal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channel := </a:t>
            </a: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int)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channel := </a:t>
            </a: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int, 5) // buffer</a:t>
            </a:r>
            <a:endParaRPr b="1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7" name="Google Shape;387;p23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8" name="Google Shape;388;p23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Channel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9" name="Google Shape;389;p23"/>
          <p:cNvSpPr/>
          <p:nvPr/>
        </p:nvSpPr>
        <p:spPr>
          <a:xfrm>
            <a:off x="204325" y="2103875"/>
            <a:ext cx="4605000" cy="12897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// Leitura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value := &lt;-channel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// Escrita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channel &lt;- 13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204325" y="3588575"/>
            <a:ext cx="4605000" cy="13752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// iterar valores que são recebidos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i := </a:t>
            </a:r>
            <a:r>
              <a:rPr b="1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channel {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   println(i)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3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3275" y="1315101"/>
            <a:ext cx="3551025" cy="27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24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8" name="Google Shape;398;p24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Channel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8438" y="1939388"/>
            <a:ext cx="294145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 txBox="1"/>
          <p:nvPr/>
        </p:nvSpPr>
        <p:spPr>
          <a:xfrm>
            <a:off x="3186150" y="2385525"/>
            <a:ext cx="201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 *Email</a:t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575" y="2033375"/>
            <a:ext cx="823649" cy="8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000" y="2227650"/>
            <a:ext cx="823649" cy="8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" y="2445200"/>
            <a:ext cx="823649" cy="823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24"/>
          <p:cNvCxnSpPr/>
          <p:nvPr/>
        </p:nvCxnSpPr>
        <p:spPr>
          <a:xfrm>
            <a:off x="1753350" y="2639475"/>
            <a:ext cx="1024800" cy="0"/>
          </a:xfrm>
          <a:prstGeom prst="straightConnector1">
            <a:avLst/>
          </a:prstGeom>
          <a:noFill/>
          <a:ln cap="flat" cmpd="sng" w="38100">
            <a:solidFill>
              <a:srgbClr val="2A2A2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5" name="Google Shape;405;p24"/>
          <p:cNvCxnSpPr/>
          <p:nvPr/>
        </p:nvCxnSpPr>
        <p:spPr>
          <a:xfrm flipH="1" rot="10800000">
            <a:off x="5359050" y="1869900"/>
            <a:ext cx="1333800" cy="740700"/>
          </a:xfrm>
          <a:prstGeom prst="straightConnector1">
            <a:avLst/>
          </a:prstGeom>
          <a:noFill/>
          <a:ln cap="flat" cmpd="sng" w="38100">
            <a:solidFill>
              <a:srgbClr val="2A2A2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24"/>
          <p:cNvCxnSpPr/>
          <p:nvPr/>
        </p:nvCxnSpPr>
        <p:spPr>
          <a:xfrm>
            <a:off x="5359050" y="2687475"/>
            <a:ext cx="1557300" cy="0"/>
          </a:xfrm>
          <a:prstGeom prst="straightConnector1">
            <a:avLst/>
          </a:prstGeom>
          <a:noFill/>
          <a:ln cap="flat" cmpd="sng" w="38100">
            <a:solidFill>
              <a:srgbClr val="2A2A2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24"/>
          <p:cNvCxnSpPr/>
          <p:nvPr/>
        </p:nvCxnSpPr>
        <p:spPr>
          <a:xfrm>
            <a:off x="5359050" y="2764350"/>
            <a:ext cx="1333800" cy="740700"/>
          </a:xfrm>
          <a:prstGeom prst="straightConnector1">
            <a:avLst/>
          </a:prstGeom>
          <a:noFill/>
          <a:ln cap="flat" cmpd="sng" w="38100">
            <a:solidFill>
              <a:srgbClr val="2A2A2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24"/>
          <p:cNvSpPr txBox="1"/>
          <p:nvPr/>
        </p:nvSpPr>
        <p:spPr>
          <a:xfrm>
            <a:off x="6969725" y="2433525"/>
            <a:ext cx="212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 </a:t>
            </a:r>
            <a:r>
              <a:rPr b="0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sender(ch)</a:t>
            </a:r>
            <a:endParaRPr b="0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6835575" y="1470375"/>
            <a:ext cx="212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 </a:t>
            </a:r>
            <a:r>
              <a:rPr b="0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sender(ch)</a:t>
            </a:r>
            <a:endParaRPr b="0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6861675" y="3339575"/>
            <a:ext cx="212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 </a:t>
            </a:r>
            <a:r>
              <a:rPr b="0" i="0" lang="pt-BR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sender(ch)</a:t>
            </a:r>
            <a:endParaRPr b="0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5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17" name="Google Shape;417;p25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Escrita Channel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8" name="Google Shape;418;p25"/>
          <p:cNvSpPr/>
          <p:nvPr/>
        </p:nvSpPr>
        <p:spPr>
          <a:xfrm>
            <a:off x="204325" y="1064550"/>
            <a:ext cx="7873500" cy="36861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messages :=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[]string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"Hello",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"Gophers",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"Goroutine",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"Comunity",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"Example",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channel :=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string)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_, message :=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messages {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channel &lt;- message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26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25" name="Google Shape;425;p26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Leitura Channel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6" name="Google Shape;426;p26"/>
          <p:cNvSpPr/>
          <p:nvPr/>
        </p:nvSpPr>
        <p:spPr>
          <a:xfrm>
            <a:off x="204325" y="915800"/>
            <a:ext cx="7873500" cy="20346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consumer(channel &lt;-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string, wg *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sync.WaitGroup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message :=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channel {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	sendEmail(message)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	wg.Done()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204325" y="3094300"/>
            <a:ext cx="7873500" cy="16254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wg := </a:t>
            </a: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(sync.WaitGroup)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wg.Add(2)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// Duas goroutines consumidoras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go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consumer(channel, wg)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go</a:t>
            </a:r>
            <a:r>
              <a:rPr b="0" i="0" lang="pt-BR" sz="1650" u="none" cap="none" strike="noStrike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 consumer(channel, wg)</a:t>
            </a:r>
            <a:endParaRPr b="0" i="0" sz="1650" u="none" cap="none" strike="noStrike">
              <a:solidFill>
                <a:schemeClr val="dk1"/>
              </a:solidFill>
              <a:highlight>
                <a:srgbClr val="F0F0F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204325" y="4743300"/>
            <a:ext cx="41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Playground: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https://go.dev/play/p/LIRDOTSRRkE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050" y="104775"/>
            <a:ext cx="6775225" cy="48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22" y="922975"/>
            <a:ext cx="3000906" cy="34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41" name="Google Shape;4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28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443" name="Google Shape;44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8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5" name="Google Shape;445;p28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46" name="Google Shape;44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00" y="31715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0400" y="26919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8"/>
          <p:cNvSpPr txBox="1"/>
          <p:nvPr/>
        </p:nvSpPr>
        <p:spPr>
          <a:xfrm>
            <a:off x="4637199" y="28072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https://github.com/rodrigo-brito</a:t>
            </a:r>
            <a:endParaRPr b="0" i="0" sz="7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4637151" y="3307850"/>
            <a:ext cx="332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https://www.linkedin.com/in/rodrigofbrito</a:t>
            </a:r>
            <a:endParaRPr b="0" i="0" sz="7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8"/>
          <p:cNvPicPr preferRelativeResize="0"/>
          <p:nvPr/>
        </p:nvPicPr>
        <p:blipFill rotWithShape="1">
          <a:blip r:embed="rId8">
            <a:alphaModFix amt="60000"/>
          </a:blip>
          <a:srcRect b="0" l="0" r="0" t="0"/>
          <a:stretch/>
        </p:blipFill>
        <p:spPr>
          <a:xfrm>
            <a:off x="4110400" y="2157437"/>
            <a:ext cx="414300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8"/>
          <p:cNvSpPr txBox="1"/>
          <p:nvPr/>
        </p:nvSpPr>
        <p:spPr>
          <a:xfrm>
            <a:off x="4656224" y="230335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https://brito.com.br</a:t>
            </a:r>
            <a:endParaRPr b="0" i="0" sz="700" u="none" cap="none" strike="noStrik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Goroutines &amp;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Channels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514350" y="2142013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Explorando o mundo assíncrono</a:t>
            </a:r>
            <a:endParaRPr b="0" i="0" sz="6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5" name="Google Shape;10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14" name="Google Shape;11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19" name="Google Shape;11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358725" y="1584788"/>
            <a:ext cx="522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Cenário Atual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200" y="1087212"/>
            <a:ext cx="2660674" cy="2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00" y="0"/>
            <a:ext cx="81145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4502350" y="3155700"/>
            <a:ext cx="2150100" cy="9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2421900" y="1263875"/>
            <a:ext cx="2150100" cy="93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2421900" y="235175"/>
            <a:ext cx="2150100" cy="102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5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37" name="Google Shape;13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56100" y="1341925"/>
            <a:ext cx="31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Actors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2560450" y="498650"/>
            <a:ext cx="38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Coroutines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56100" y="2701525"/>
            <a:ext cx="38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Fibers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5874700" y="2783863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2260950" y="3738175"/>
            <a:ext cx="462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Goroutines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5283450" y="1341913"/>
            <a:ext cx="38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Generator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2900" y="1921500"/>
            <a:ext cx="1977425" cy="1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6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58" name="Google Shape;158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0" name="Google Shape;160;p6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1" name="Google Shape;161;p6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09375" y="1646450"/>
            <a:ext cx="1711200" cy="50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220575" y="2273675"/>
            <a:ext cx="1035900" cy="50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256475" y="2930300"/>
            <a:ext cx="1246500" cy="50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919475" y="1246250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293025" y="1795950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3434225" y="2530100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"/>
          <p:cNvCxnSpPr/>
          <p:nvPr/>
        </p:nvCxnSpPr>
        <p:spPr>
          <a:xfrm>
            <a:off x="496625" y="3787950"/>
            <a:ext cx="398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69" name="Google Shape;169;p6"/>
          <p:cNvSpPr txBox="1"/>
          <p:nvPr/>
        </p:nvSpPr>
        <p:spPr>
          <a:xfrm>
            <a:off x="1766825" y="3867525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175 segundos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5051275" y="1646450"/>
            <a:ext cx="638400" cy="2141400"/>
          </a:xfrm>
          <a:prstGeom prst="rightBrace">
            <a:avLst>
              <a:gd fmla="val 52232" name="adj1"/>
              <a:gd fmla="val 50402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5902450" y="2283800"/>
            <a:ext cx="2901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Soma dos tempos das atividades</a:t>
            </a:r>
            <a:endParaRPr b="0" i="0" sz="23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78" name="Google Shape;17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" name="Google Shape;180;p7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1" name="Google Shape;181;p7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Assíncronas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509375" y="1646450"/>
            <a:ext cx="1711200" cy="5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509375" y="2273675"/>
            <a:ext cx="1035900" cy="50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509375" y="2930300"/>
            <a:ext cx="1246500" cy="50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Tarefa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220575" y="1699400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1545275" y="2341325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1755875" y="2983250"/>
            <a:ext cx="8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seg.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7"/>
          <p:cNvCxnSpPr/>
          <p:nvPr/>
        </p:nvCxnSpPr>
        <p:spPr>
          <a:xfrm>
            <a:off x="496625" y="3787950"/>
            <a:ext cx="170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" name="Google Shape;189;p7"/>
          <p:cNvSpPr txBox="1"/>
          <p:nvPr/>
        </p:nvSpPr>
        <p:spPr>
          <a:xfrm>
            <a:off x="641675" y="3917200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segundos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440150" y="1504025"/>
            <a:ext cx="638400" cy="2391000"/>
          </a:xfrm>
          <a:prstGeom prst="rightBrace">
            <a:avLst>
              <a:gd fmla="val 52232" name="adj1"/>
              <a:gd fmla="val 50402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4284925" y="2341325"/>
            <a:ext cx="2901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Tempo da atividade mais lenta</a:t>
            </a:r>
            <a:endParaRPr b="0" i="0" sz="23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98" name="Google Shape;19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0" name="Google Shape;200;p8"/>
          <p:cNvCxnSpPr/>
          <p:nvPr/>
        </p:nvCxnSpPr>
        <p:spPr>
          <a:xfrm>
            <a:off x="204325" y="724675"/>
            <a:ext cx="254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1" name="Google Shape;201;p8"/>
          <p:cNvSpPr txBox="1"/>
          <p:nvPr/>
        </p:nvSpPr>
        <p:spPr>
          <a:xfrm>
            <a:off x="204325" y="171450"/>
            <a:ext cx="56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Atividades Síncronas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339375" y="1059450"/>
            <a:ext cx="8412900" cy="2945400"/>
          </a:xfrm>
          <a:prstGeom prst="roundRect">
            <a:avLst>
              <a:gd fmla="val 4962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Log(message </a:t>
            </a:r>
            <a:r>
              <a:rPr b="1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Save(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Notify(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50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Print(</a:t>
            </a:r>
            <a:r>
              <a:rPr b="0" i="0" lang="pt-BR" sz="19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// 10 ms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